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2" r:id="rId4"/>
    <p:sldId id="257" r:id="rId5"/>
    <p:sldId id="259" r:id="rId6"/>
    <p:sldId id="260" r:id="rId7"/>
    <p:sldId id="261" r:id="rId8"/>
    <p:sldId id="263" r:id="rId9"/>
    <p:sldId id="268"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81FB77-9F4F-4E1D-B88F-29A830890A0D}"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AA4A7-78D4-4CBE-8941-01185325E2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1FB77-9F4F-4E1D-B88F-29A830890A0D}"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AA4A7-78D4-4CBE-8941-01185325E2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81FB77-9F4F-4E1D-B88F-29A830890A0D}"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AA4A7-78D4-4CBE-8941-01185325E20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1FB77-9F4F-4E1D-B88F-29A830890A0D}"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AA4A7-78D4-4CBE-8941-01185325E207}"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1FB77-9F4F-4E1D-B88F-29A830890A0D}"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AA4A7-78D4-4CBE-8941-01185325E2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181FB77-9F4F-4E1D-B88F-29A830890A0D}"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AA4A7-78D4-4CBE-8941-01185325E20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81FB77-9F4F-4E1D-B88F-29A830890A0D}" type="datetimeFigureOut">
              <a:rPr lang="en-US" smtClean="0"/>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AA4A7-78D4-4CBE-8941-01185325E2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81FB77-9F4F-4E1D-B88F-29A830890A0D}"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AA4A7-78D4-4CBE-8941-01185325E2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181FB77-9F4F-4E1D-B88F-29A830890A0D}" type="datetimeFigureOut">
              <a:rPr lang="en-US" smtClean="0"/>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AA4A7-78D4-4CBE-8941-01185325E2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81FB77-9F4F-4E1D-B88F-29A830890A0D}"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AA4A7-78D4-4CBE-8941-01185325E20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81FB77-9F4F-4E1D-B88F-29A830890A0D}"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AA4A7-78D4-4CBE-8941-01185325E20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181FB77-9F4F-4E1D-B88F-29A830890A0D}" type="datetimeFigureOut">
              <a:rPr lang="en-US" smtClean="0"/>
              <a:t>11/11/2021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6BAA4A7-78D4-4CBE-8941-01185325E20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211710"/>
            <a:ext cx="7772400" cy="3123779"/>
          </a:xfrm>
        </p:spPr>
        <p:txBody>
          <a:bodyPr>
            <a:normAutofit fontScale="90000"/>
          </a:bodyPr>
          <a:lstStyle/>
          <a:p>
            <a:pPr algn="ctr"/>
            <a:r>
              <a:rPr lang="nb-NO" b="1" dirty="0">
                <a:solidFill>
                  <a:schemeClr val="tx2">
                    <a:lumMod val="75000"/>
                  </a:schemeClr>
                </a:solidFill>
              </a:rPr>
              <a:t>PROPOSAL FOR JOINT </a:t>
            </a:r>
            <a:br>
              <a:rPr lang="nb-NO" b="1" dirty="0">
                <a:solidFill>
                  <a:schemeClr val="tx2">
                    <a:lumMod val="75000"/>
                  </a:schemeClr>
                </a:solidFill>
              </a:rPr>
            </a:br>
            <a:r>
              <a:rPr lang="nb-NO" b="1" dirty="0">
                <a:solidFill>
                  <a:schemeClr val="tx2">
                    <a:lumMod val="75000"/>
                  </a:schemeClr>
                </a:solidFill>
              </a:rPr>
              <a:t>CLARKSON HYDE GLOBAL</a:t>
            </a:r>
            <a:br>
              <a:rPr lang="nb-NO" b="1" dirty="0">
                <a:solidFill>
                  <a:schemeClr val="tx2">
                    <a:lumMod val="75000"/>
                  </a:schemeClr>
                </a:solidFill>
              </a:rPr>
            </a:br>
            <a:r>
              <a:rPr lang="nb-NO" b="1" dirty="0">
                <a:solidFill>
                  <a:schemeClr val="tx2">
                    <a:lumMod val="75000"/>
                  </a:schemeClr>
                </a:solidFill>
              </a:rPr>
              <a:t> </a:t>
            </a:r>
            <a:r>
              <a:rPr lang="en-US" b="1" dirty="0">
                <a:solidFill>
                  <a:schemeClr val="tx2">
                    <a:lumMod val="75000"/>
                  </a:schemeClr>
                </a:solidFill>
              </a:rPr>
              <a:t>&amp; </a:t>
            </a:r>
            <a:br>
              <a:rPr lang="en-US" b="1" dirty="0">
                <a:solidFill>
                  <a:schemeClr val="tx2">
                    <a:lumMod val="75000"/>
                  </a:schemeClr>
                </a:solidFill>
              </a:rPr>
            </a:br>
            <a:r>
              <a:rPr lang="en-US" b="1" dirty="0">
                <a:solidFill>
                  <a:schemeClr val="tx2">
                    <a:lumMod val="75000"/>
                  </a:schemeClr>
                </a:solidFill>
              </a:rPr>
              <a:t>CICERO LEAGUE OF INTERNATIONAL LAWYERS</a:t>
            </a:r>
            <a:br>
              <a:rPr lang="en-US" b="1" dirty="0">
                <a:solidFill>
                  <a:schemeClr val="tx2">
                    <a:lumMod val="75000"/>
                  </a:schemeClr>
                </a:solidFill>
              </a:rPr>
            </a:br>
            <a:r>
              <a:rPr lang="en-US" b="1" dirty="0">
                <a:solidFill>
                  <a:schemeClr val="tx2">
                    <a:lumMod val="75000"/>
                  </a:schemeClr>
                </a:solidFill>
              </a:rPr>
              <a:t>    CONFERENCE	</a:t>
            </a:r>
          </a:p>
        </p:txBody>
      </p:sp>
      <p:sp>
        <p:nvSpPr>
          <p:cNvPr id="3" name="Subtitle 2"/>
          <p:cNvSpPr>
            <a:spLocks noGrp="1"/>
          </p:cNvSpPr>
          <p:nvPr>
            <p:ph type="subTitle" idx="1"/>
          </p:nvPr>
        </p:nvSpPr>
        <p:spPr>
          <a:xfrm>
            <a:off x="1441376" y="4365104"/>
            <a:ext cx="6400800" cy="1473200"/>
          </a:xfrm>
        </p:spPr>
        <p:txBody>
          <a:bodyPr/>
          <a:lstStyle/>
          <a:p>
            <a:r>
              <a:rPr lang="en-US" dirty="0"/>
              <a:t>Autumn 2022: Vilnius - Lithuania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966220"/>
            <a:ext cx="1243405" cy="1243405"/>
          </a:xfrm>
          <a:prstGeom prst="rect">
            <a:avLst/>
          </a:prstGeom>
        </p:spPr>
      </p:pic>
      <p:pic>
        <p:nvPicPr>
          <p:cNvPr id="7" name="Picture 6">
            <a:extLst>
              <a:ext uri="{FF2B5EF4-FFF2-40B4-BE49-F238E27FC236}">
                <a16:creationId xmlns:a16="http://schemas.microsoft.com/office/drawing/2014/main" id="{322BEEED-128B-43F6-A146-D17BE45580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905" y="4966220"/>
            <a:ext cx="1243406" cy="1243406"/>
          </a:xfrm>
          <a:prstGeom prst="rect">
            <a:avLst/>
          </a:prstGeom>
        </p:spPr>
      </p:pic>
    </p:spTree>
    <p:extLst>
      <p:ext uri="{BB962C8B-B14F-4D97-AF65-F5344CB8AC3E}">
        <p14:creationId xmlns:p14="http://schemas.microsoft.com/office/powerpoint/2010/main" val="124116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5394" y="332656"/>
            <a:ext cx="4680520" cy="6265199"/>
          </a:xfrm>
          <a:prstGeom prst="rect">
            <a:avLst/>
          </a:prstGeom>
        </p:spPr>
      </p:pic>
      <p:pic>
        <p:nvPicPr>
          <p:cNvPr id="7" name="Picture 6"/>
          <p:cNvPicPr>
            <a:picLocks noChangeAspect="1"/>
          </p:cNvPicPr>
          <p:nvPr/>
        </p:nvPicPr>
        <p:blipFill>
          <a:blip r:embed="rId3"/>
          <a:stretch>
            <a:fillRect/>
          </a:stretch>
        </p:blipFill>
        <p:spPr>
          <a:xfrm>
            <a:off x="4965914" y="2636912"/>
            <a:ext cx="4178086" cy="3400768"/>
          </a:xfrm>
          <a:prstGeom prst="rect">
            <a:avLst/>
          </a:prstGeom>
        </p:spPr>
      </p:pic>
      <p:sp>
        <p:nvSpPr>
          <p:cNvPr id="8" name="Content Placeholder 2"/>
          <p:cNvSpPr>
            <a:spLocks noGrp="1"/>
          </p:cNvSpPr>
          <p:nvPr>
            <p:ph idx="1"/>
          </p:nvPr>
        </p:nvSpPr>
        <p:spPr>
          <a:xfrm>
            <a:off x="6660232" y="6286662"/>
            <a:ext cx="2232247" cy="311193"/>
          </a:xfrm>
        </p:spPr>
        <p:txBody>
          <a:bodyPr>
            <a:normAutofit fontScale="70000" lnSpcReduction="20000"/>
          </a:bodyPr>
          <a:lstStyle/>
          <a:p>
            <a:pPr marL="0" indent="0">
              <a:buNone/>
            </a:pPr>
            <a:r>
              <a:rPr lang="en-GB" b="1" dirty="0"/>
              <a:t>Data source: EY 2018</a:t>
            </a:r>
            <a:endParaRPr lang="en-GB" dirty="0"/>
          </a:p>
        </p:txBody>
      </p:sp>
    </p:spTree>
    <p:extLst>
      <p:ext uri="{BB962C8B-B14F-4D97-AF65-F5344CB8AC3E}">
        <p14:creationId xmlns:p14="http://schemas.microsoft.com/office/powerpoint/2010/main" val="331177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3808" y="332656"/>
            <a:ext cx="5732140" cy="6433412"/>
          </a:xfrm>
          <a:prstGeom prst="rect">
            <a:avLst/>
          </a:prstGeom>
        </p:spPr>
      </p:pic>
      <p:pic>
        <p:nvPicPr>
          <p:cNvPr id="3" name="Picture 2"/>
          <p:cNvPicPr>
            <a:picLocks noChangeAspect="1"/>
          </p:cNvPicPr>
          <p:nvPr/>
        </p:nvPicPr>
        <p:blipFill>
          <a:blip r:embed="rId3"/>
          <a:stretch>
            <a:fillRect/>
          </a:stretch>
        </p:blipFill>
        <p:spPr>
          <a:xfrm>
            <a:off x="395536" y="1101437"/>
            <a:ext cx="1533525" cy="4895850"/>
          </a:xfrm>
          <a:prstGeom prst="rect">
            <a:avLst/>
          </a:prstGeom>
        </p:spPr>
      </p:pic>
      <p:sp>
        <p:nvSpPr>
          <p:cNvPr id="8" name="Content Placeholder 2"/>
          <p:cNvSpPr>
            <a:spLocks noGrp="1"/>
          </p:cNvSpPr>
          <p:nvPr>
            <p:ph idx="1"/>
          </p:nvPr>
        </p:nvSpPr>
        <p:spPr>
          <a:xfrm>
            <a:off x="6660232" y="6286662"/>
            <a:ext cx="2232247" cy="311193"/>
          </a:xfrm>
        </p:spPr>
        <p:txBody>
          <a:bodyPr>
            <a:normAutofit fontScale="70000" lnSpcReduction="20000"/>
          </a:bodyPr>
          <a:lstStyle/>
          <a:p>
            <a:pPr marL="0" indent="0">
              <a:buNone/>
            </a:pPr>
            <a:r>
              <a:rPr lang="en-GB" b="1" dirty="0"/>
              <a:t>Data source: EY 2018</a:t>
            </a:r>
            <a:endParaRPr lang="en-GB" dirty="0"/>
          </a:p>
        </p:txBody>
      </p:sp>
    </p:spTree>
    <p:extLst>
      <p:ext uri="{BB962C8B-B14F-4D97-AF65-F5344CB8AC3E}">
        <p14:creationId xmlns:p14="http://schemas.microsoft.com/office/powerpoint/2010/main" val="5325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23528" y="6309320"/>
            <a:ext cx="2232247" cy="311193"/>
          </a:xfrm>
        </p:spPr>
        <p:txBody>
          <a:bodyPr>
            <a:normAutofit fontScale="70000" lnSpcReduction="20000"/>
          </a:bodyPr>
          <a:lstStyle/>
          <a:p>
            <a:pPr marL="0" indent="0">
              <a:buNone/>
            </a:pPr>
            <a:r>
              <a:rPr lang="en-GB" b="1" dirty="0"/>
              <a:t>Data source: EY 2018</a:t>
            </a:r>
            <a:endParaRPr lang="en-GB" dirty="0"/>
          </a:p>
        </p:txBody>
      </p:sp>
      <p:pic>
        <p:nvPicPr>
          <p:cNvPr id="6" name="Picture 5"/>
          <p:cNvPicPr>
            <a:picLocks noChangeAspect="1"/>
          </p:cNvPicPr>
          <p:nvPr/>
        </p:nvPicPr>
        <p:blipFill>
          <a:blip r:embed="rId2"/>
          <a:stretch>
            <a:fillRect/>
          </a:stretch>
        </p:blipFill>
        <p:spPr>
          <a:xfrm>
            <a:off x="3419872" y="2362200"/>
            <a:ext cx="5457825" cy="4495800"/>
          </a:xfrm>
          <a:prstGeom prst="rect">
            <a:avLst/>
          </a:prstGeom>
        </p:spPr>
      </p:pic>
      <p:pic>
        <p:nvPicPr>
          <p:cNvPr id="5" name="Picture 4"/>
          <p:cNvPicPr>
            <a:picLocks noChangeAspect="1"/>
          </p:cNvPicPr>
          <p:nvPr/>
        </p:nvPicPr>
        <p:blipFill>
          <a:blip r:embed="rId3"/>
          <a:stretch>
            <a:fillRect/>
          </a:stretch>
        </p:blipFill>
        <p:spPr>
          <a:xfrm>
            <a:off x="306536" y="332656"/>
            <a:ext cx="5362575" cy="4743450"/>
          </a:xfrm>
          <a:prstGeom prst="rect">
            <a:avLst/>
          </a:prstGeom>
        </p:spPr>
      </p:pic>
    </p:spTree>
    <p:extLst>
      <p:ext uri="{BB962C8B-B14F-4D97-AF65-F5344CB8AC3E}">
        <p14:creationId xmlns:p14="http://schemas.microsoft.com/office/powerpoint/2010/main" val="240629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6" y="2908262"/>
            <a:ext cx="7408333" cy="3450696"/>
          </a:xfrm>
        </p:spPr>
        <p:txBody>
          <a:bodyPr>
            <a:normAutofit fontScale="92500" lnSpcReduction="10000"/>
          </a:bodyPr>
          <a:lstStyle/>
          <a:p>
            <a:pPr marL="0" indent="0" algn="ctr">
              <a:buNone/>
            </a:pPr>
            <a:r>
              <a:rPr lang="en-US" sz="4300" dirty="0">
                <a:solidFill>
                  <a:schemeClr val="accent1">
                    <a:lumMod val="75000"/>
                  </a:schemeClr>
                </a:solidFill>
              </a:rPr>
              <a:t>LITHUANIA</a:t>
            </a:r>
          </a:p>
          <a:p>
            <a:pPr marL="0" indent="0" algn="ctr">
              <a:buNone/>
            </a:pPr>
            <a:endParaRPr lang="en-US" dirty="0">
              <a:solidFill>
                <a:schemeClr val="accent1">
                  <a:lumMod val="75000"/>
                </a:schemeClr>
              </a:solidFill>
            </a:endParaRPr>
          </a:p>
          <a:p>
            <a:r>
              <a:rPr lang="en-US" dirty="0"/>
              <a:t>CICERO LITHUANIA RECRUITED CHG LITHUANIA FOR CHG</a:t>
            </a:r>
          </a:p>
          <a:p>
            <a:r>
              <a:rPr lang="en-US" dirty="0"/>
              <a:t>WE WORK TOGETHER ON MANY CLIENTS</a:t>
            </a:r>
          </a:p>
          <a:p>
            <a:r>
              <a:rPr lang="en-US" dirty="0"/>
              <a:t>WE NETWORK TOGETHER REGULARLY – ADDITIONALLY OFFERING JOINT CONSULTATIONS FOR NEW CHAMBER MEMBERS IN VILNIUS</a:t>
            </a:r>
          </a:p>
          <a:p>
            <a:r>
              <a:rPr lang="en-US" dirty="0"/>
              <a:t>CHG LITHUANIA REGULARLY PARTICIPATES IN CICERO CONFERENCES AND IS KNOWN TO ITS MEMBERS</a:t>
            </a:r>
          </a:p>
        </p:txBody>
      </p:sp>
      <p:sp>
        <p:nvSpPr>
          <p:cNvPr id="2" name="Title 1"/>
          <p:cNvSpPr>
            <a:spLocks noGrp="1"/>
          </p:cNvSpPr>
          <p:nvPr>
            <p:ph type="title"/>
          </p:nvPr>
        </p:nvSpPr>
        <p:spPr>
          <a:xfrm>
            <a:off x="461433" y="404664"/>
            <a:ext cx="8229600" cy="1252728"/>
          </a:xfrm>
        </p:spPr>
        <p:txBody>
          <a:bodyPr>
            <a:normAutofit fontScale="90000"/>
          </a:bodyPr>
          <a:lstStyle/>
          <a:p>
            <a:r>
              <a:rPr lang="en-US" dirty="0"/>
              <a:t>A STRONG COOPERATIVE COUNTRY FOR CHG &amp; CICERO</a:t>
            </a:r>
          </a:p>
        </p:txBody>
      </p:sp>
      <p:pic>
        <p:nvPicPr>
          <p:cNvPr id="4" name="Picture 2" descr="http://www.avocad.lt/files/team/medium/image_2.jpg?v=3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35904"/>
            <a:ext cx="1735886"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236296" y="2492896"/>
            <a:ext cx="1188120" cy="1305210"/>
          </a:xfrm>
          <a:prstGeom prst="rect">
            <a:avLst/>
          </a:prstGeom>
        </p:spPr>
      </p:pic>
      <p:pic>
        <p:nvPicPr>
          <p:cNvPr id="7" name="Picture 6"/>
          <p:cNvPicPr>
            <a:picLocks noChangeAspect="1"/>
          </p:cNvPicPr>
          <p:nvPr/>
        </p:nvPicPr>
        <p:blipFill>
          <a:blip r:embed="rId4"/>
          <a:stretch>
            <a:fillRect/>
          </a:stretch>
        </p:blipFill>
        <p:spPr>
          <a:xfrm>
            <a:off x="481123" y="1988840"/>
            <a:ext cx="1968037" cy="318634"/>
          </a:xfrm>
          <a:prstGeom prst="rect">
            <a:avLst/>
          </a:prstGeom>
        </p:spPr>
      </p:pic>
      <p:pic>
        <p:nvPicPr>
          <p:cNvPr id="8" name="Picture 7"/>
          <p:cNvPicPr>
            <a:picLocks noChangeAspect="1"/>
          </p:cNvPicPr>
          <p:nvPr/>
        </p:nvPicPr>
        <p:blipFill>
          <a:blip r:embed="rId5"/>
          <a:stretch>
            <a:fillRect/>
          </a:stretch>
        </p:blipFill>
        <p:spPr>
          <a:xfrm>
            <a:off x="7092280" y="1988840"/>
            <a:ext cx="1480809" cy="347064"/>
          </a:xfrm>
          <a:prstGeom prst="rect">
            <a:avLst/>
          </a:prstGeom>
        </p:spPr>
      </p:pic>
    </p:spTree>
    <p:extLst>
      <p:ext uri="{BB962C8B-B14F-4D97-AF65-F5344CB8AC3E}">
        <p14:creationId xmlns:p14="http://schemas.microsoft.com/office/powerpoint/2010/main" val="113697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US" dirty="0">
                <a:solidFill>
                  <a:schemeClr val="accent1">
                    <a:lumMod val="75000"/>
                  </a:schemeClr>
                </a:solidFill>
              </a:rPr>
              <a:t>FOR BUSINESS OWNERS: </a:t>
            </a:r>
          </a:p>
          <a:p>
            <a:pPr marL="0" indent="0" algn="ctr">
              <a:buNone/>
            </a:pPr>
            <a:endParaRPr lang="en-US" dirty="0">
              <a:solidFill>
                <a:schemeClr val="accent1">
                  <a:lumMod val="75000"/>
                </a:schemeClr>
              </a:solidFill>
            </a:endParaRPr>
          </a:p>
          <a:p>
            <a:pPr marL="0" indent="0" algn="ctr">
              <a:buNone/>
            </a:pPr>
            <a:r>
              <a:rPr lang="en-US" dirty="0">
                <a:solidFill>
                  <a:schemeClr val="accent1">
                    <a:lumMod val="75000"/>
                  </a:schemeClr>
                </a:solidFill>
              </a:rPr>
              <a:t>DID YOU EVER DREAM OF HAVING YOUR OWN BUSINESS OUTSIDE OF YOUR LOCAL MARKET?</a:t>
            </a:r>
          </a:p>
          <a:p>
            <a:pPr marL="0" indent="0" algn="ctr">
              <a:buNone/>
            </a:pPr>
            <a:endParaRPr lang="en-US" dirty="0">
              <a:solidFill>
                <a:schemeClr val="accent1">
                  <a:lumMod val="75000"/>
                </a:schemeClr>
              </a:solidFill>
            </a:endParaRPr>
          </a:p>
          <a:p>
            <a:pPr marL="0" indent="0" algn="ctr">
              <a:buNone/>
            </a:pPr>
            <a:r>
              <a:rPr lang="en-US" dirty="0">
                <a:solidFill>
                  <a:schemeClr val="accent1">
                    <a:lumMod val="75000"/>
                  </a:schemeClr>
                </a:solidFill>
              </a:rPr>
              <a:t>DID YOU EVER DREAM OF EXPANDING YOUR BUSINESS ON A GLOBAL LEVEL?</a:t>
            </a:r>
          </a:p>
          <a:p>
            <a:pPr marL="0" indent="0">
              <a:buNone/>
            </a:pPr>
            <a:endParaRPr lang="en-US" dirty="0"/>
          </a:p>
          <a:p>
            <a:pPr marL="0" indent="0" algn="ctr">
              <a:buNone/>
            </a:pPr>
            <a:r>
              <a:rPr lang="en-US" dirty="0"/>
              <a:t>IF YOUR ANSWER IS YES, THEN:</a:t>
            </a:r>
          </a:p>
          <a:p>
            <a:endParaRPr lang="en-US" dirty="0"/>
          </a:p>
        </p:txBody>
      </p:sp>
      <p:sp>
        <p:nvSpPr>
          <p:cNvPr id="2" name="Title 1"/>
          <p:cNvSpPr>
            <a:spLocks noGrp="1"/>
          </p:cNvSpPr>
          <p:nvPr>
            <p:ph type="title"/>
          </p:nvPr>
        </p:nvSpPr>
        <p:spPr/>
        <p:txBody>
          <a:bodyPr>
            <a:normAutofit fontScale="90000"/>
          </a:bodyPr>
          <a:lstStyle/>
          <a:p>
            <a:r>
              <a:rPr lang="en-US" dirty="0"/>
              <a:t>CONCEPT: INCORPORATING </a:t>
            </a:r>
            <a:br>
              <a:rPr lang="en-US" dirty="0"/>
            </a:br>
            <a:r>
              <a:rPr lang="en-US" dirty="0"/>
              <a:t>A BUSINESS FACING EVENT</a:t>
            </a:r>
          </a:p>
        </p:txBody>
      </p:sp>
    </p:spTree>
    <p:extLst>
      <p:ext uri="{BB962C8B-B14F-4D97-AF65-F5344CB8AC3E}">
        <p14:creationId xmlns:p14="http://schemas.microsoft.com/office/powerpoint/2010/main" val="54531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76872"/>
            <a:ext cx="7408333" cy="3849291"/>
          </a:xfrm>
        </p:spPr>
        <p:txBody>
          <a:bodyPr>
            <a:normAutofit lnSpcReduction="10000"/>
          </a:bodyPr>
          <a:lstStyle/>
          <a:p>
            <a:pPr marL="0" indent="0" algn="ctr">
              <a:buNone/>
            </a:pPr>
            <a:endParaRPr lang="en-US" dirty="0"/>
          </a:p>
          <a:p>
            <a:pPr marL="0" indent="0" algn="ctr">
              <a:buNone/>
            </a:pPr>
            <a:r>
              <a:rPr lang="en-US" dirty="0"/>
              <a:t>JOIN CLARKSON HYDE GLOBAL AND CICERO LEAGUE OF INTERNATIONAL LAWYERS FOR ADVICE &amp; FREE CONSULATIONS ON:</a:t>
            </a:r>
          </a:p>
          <a:p>
            <a:pPr marL="0" indent="0" algn="ctr">
              <a:buNone/>
            </a:pPr>
            <a:r>
              <a:rPr lang="en-US" dirty="0"/>
              <a:t> </a:t>
            </a:r>
          </a:p>
          <a:p>
            <a:pPr marL="0" indent="0" algn="ctr">
              <a:buNone/>
            </a:pPr>
            <a:r>
              <a:rPr lang="en-US" dirty="0"/>
              <a:t>TAX, REGULATORY AND </a:t>
            </a:r>
          </a:p>
          <a:p>
            <a:pPr marL="0" indent="0" algn="ctr">
              <a:buNone/>
            </a:pPr>
            <a:r>
              <a:rPr lang="en-US" dirty="0"/>
              <a:t>LAW ISSUES</a:t>
            </a:r>
          </a:p>
          <a:p>
            <a:pPr marL="0" indent="0" algn="ctr">
              <a:buNone/>
            </a:pPr>
            <a:endParaRPr lang="en-US" dirty="0"/>
          </a:p>
          <a:p>
            <a:pPr marL="0" indent="0" algn="ctr">
              <a:buNone/>
            </a:pPr>
            <a:r>
              <a:rPr lang="en-US" dirty="0"/>
              <a:t>DIRECTLY FROM INTERNATIONAL PROFESSIONALS - ALL IN ONE PLACE</a:t>
            </a:r>
          </a:p>
        </p:txBody>
      </p:sp>
      <p:sp>
        <p:nvSpPr>
          <p:cNvPr id="2" name="Title 1"/>
          <p:cNvSpPr>
            <a:spLocks noGrp="1"/>
          </p:cNvSpPr>
          <p:nvPr>
            <p:ph type="title"/>
          </p:nvPr>
        </p:nvSpPr>
        <p:spPr/>
        <p:txBody>
          <a:bodyPr>
            <a:normAutofit fontScale="90000"/>
          </a:bodyPr>
          <a:lstStyle/>
          <a:p>
            <a:r>
              <a:rPr lang="en-US" dirty="0">
                <a:solidFill>
                  <a:schemeClr val="bg1"/>
                </a:solidFill>
              </a:rPr>
              <a:t>OUR FIRST INTERNATIONAL BUSINESS EVENT</a:t>
            </a:r>
          </a:p>
        </p:txBody>
      </p:sp>
    </p:spTree>
    <p:extLst>
      <p:ext uri="{BB962C8B-B14F-4D97-AF65-F5344CB8AC3E}">
        <p14:creationId xmlns:p14="http://schemas.microsoft.com/office/powerpoint/2010/main" val="348941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600888" cy="4800600"/>
          </a:xfrm>
        </p:spPr>
        <p:txBody>
          <a:bodyPr/>
          <a:lstStyle/>
          <a:p>
            <a:pPr marL="0" indent="0" algn="ctr">
              <a:buNone/>
            </a:pPr>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827584" y="1340769"/>
            <a:ext cx="7416824" cy="34163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solidFill>
                  <a:schemeClr val="tx2">
                    <a:lumMod val="75000"/>
                  </a:schemeClr>
                </a:solidFill>
                <a:effectLst>
                  <a:reflection blurRad="12700" stA="50000" endPos="50000" dist="5000" dir="5400000" sy="-100000" rotWithShape="0"/>
                </a:effectLst>
              </a:rPr>
              <a:t>MORE THAN </a:t>
            </a:r>
          </a:p>
          <a:p>
            <a:pPr algn="ctr"/>
            <a:r>
              <a:rPr lang="en-US" sz="5400" b="1" cap="all" spc="0" dirty="0">
                <a:ln w="0"/>
                <a:solidFill>
                  <a:schemeClr val="tx2">
                    <a:lumMod val="75000"/>
                  </a:schemeClr>
                </a:solidFill>
                <a:effectLst>
                  <a:reflection blurRad="12700" stA="50000" endPos="50000" dist="5000" dir="5400000" sy="-100000" rotWithShape="0"/>
                </a:effectLst>
              </a:rPr>
              <a:t>*1600 PROFESSIONALS FROM 45 </a:t>
            </a:r>
          </a:p>
          <a:p>
            <a:pPr algn="ctr"/>
            <a:r>
              <a:rPr lang="en-US" sz="5400" b="1" cap="all" spc="0" dirty="0">
                <a:ln w="0"/>
                <a:solidFill>
                  <a:schemeClr val="tx2">
                    <a:lumMod val="75000"/>
                  </a:schemeClr>
                </a:solidFill>
                <a:effectLst>
                  <a:reflection blurRad="12700" stA="50000" endPos="50000" dist="5000" dir="5400000" sy="-100000" rotWithShape="0"/>
                </a:effectLst>
              </a:rPr>
              <a:t>COUNTRIES</a:t>
            </a:r>
          </a:p>
        </p:txBody>
      </p:sp>
      <p:sp>
        <p:nvSpPr>
          <p:cNvPr id="5" name="Rectangle 4"/>
          <p:cNvSpPr/>
          <p:nvPr/>
        </p:nvSpPr>
        <p:spPr>
          <a:xfrm>
            <a:off x="567453" y="4941168"/>
            <a:ext cx="7937086" cy="160043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REPRESENTED </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VILNIUS 2022</a:t>
            </a:r>
          </a:p>
          <a:p>
            <a:pPr algn="ct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1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*Guesstimate based on doubling CHG’s employee figures. We can update with accurate figures for Cicero</a:t>
            </a:r>
            <a:endParaRPr lang="en-US" sz="1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0838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COME AND MEET LAWYERS AND ACCOUNTANTS TO ASK YOUR QUESTIONS:</a:t>
            </a:r>
          </a:p>
          <a:p>
            <a:endParaRPr lang="en-US" dirty="0"/>
          </a:p>
          <a:p>
            <a:r>
              <a:rPr lang="en-US" dirty="0"/>
              <a:t>More than 50</a:t>
            </a:r>
            <a:r>
              <a:rPr lang="en-US" b="1" dirty="0"/>
              <a:t> </a:t>
            </a:r>
            <a:r>
              <a:rPr lang="en-US" dirty="0"/>
              <a:t>professional lawyers, accountants, auditors and tax consultants available for one-to-one consultations. </a:t>
            </a:r>
          </a:p>
          <a:p>
            <a:endParaRPr lang="en-US" dirty="0"/>
          </a:p>
          <a:p>
            <a:r>
              <a:rPr lang="en-US" dirty="0"/>
              <a:t>More than </a:t>
            </a:r>
            <a:r>
              <a:rPr lang="en-US" b="1" dirty="0"/>
              <a:t>1600</a:t>
            </a:r>
            <a:r>
              <a:rPr lang="en-US" dirty="0"/>
              <a:t> team members globally who can help you to spread your business in our represented countries.</a:t>
            </a:r>
          </a:p>
          <a:p>
            <a:endParaRPr lang="en-US" dirty="0"/>
          </a:p>
          <a:p>
            <a:endParaRPr lang="en-US" dirty="0"/>
          </a:p>
        </p:txBody>
      </p:sp>
      <p:sp>
        <p:nvSpPr>
          <p:cNvPr id="2" name="Title 1"/>
          <p:cNvSpPr>
            <a:spLocks noGrp="1"/>
          </p:cNvSpPr>
          <p:nvPr>
            <p:ph type="title"/>
          </p:nvPr>
        </p:nvSpPr>
        <p:spPr/>
        <p:txBody>
          <a:bodyPr/>
          <a:lstStyle/>
          <a:p>
            <a:r>
              <a:rPr lang="en-US" dirty="0"/>
              <a:t>THE EVENT</a:t>
            </a:r>
          </a:p>
        </p:txBody>
      </p:sp>
    </p:spTree>
    <p:extLst>
      <p:ext uri="{BB962C8B-B14F-4D97-AF65-F5344CB8AC3E}">
        <p14:creationId xmlns:p14="http://schemas.microsoft.com/office/powerpoint/2010/main" val="323891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064895" cy="4320480"/>
          </a:xfrm>
        </p:spPr>
        <p:txBody>
          <a:bodyPr>
            <a:normAutofit fontScale="62500" lnSpcReduction="20000"/>
          </a:bodyPr>
          <a:lstStyle/>
          <a:p>
            <a:pPr marL="82296" indent="0" algn="just">
              <a:buNone/>
            </a:pPr>
            <a:r>
              <a:rPr lang="en-US" dirty="0"/>
              <a:t>IF THE BOARDS OF BOTH NETWORKS APPROVE THE IDEA IN PRINCIPLE:</a:t>
            </a:r>
          </a:p>
          <a:p>
            <a:pPr marL="82296" indent="0" algn="just">
              <a:buNone/>
            </a:pPr>
            <a:endParaRPr lang="en-US" dirty="0"/>
          </a:p>
          <a:p>
            <a:pPr algn="just">
              <a:buFontTx/>
              <a:buChar char="-"/>
            </a:pPr>
            <a:r>
              <a:rPr lang="en-US" dirty="0"/>
              <a:t>We will require one extra afternoon before the conference – beginning before the welcome dinner? </a:t>
            </a:r>
          </a:p>
          <a:p>
            <a:pPr algn="just">
              <a:buFontTx/>
              <a:buChar char="-"/>
            </a:pPr>
            <a:r>
              <a:rPr lang="en-US" dirty="0"/>
              <a:t>Cicero and CHG joint budget for the marketing of the event including securing a guest list through chamber of commerce and other business network promotion, </a:t>
            </a:r>
            <a:r>
              <a:rPr lang="en-US" dirty="0" err="1"/>
              <a:t>Avocad</a:t>
            </a:r>
            <a:r>
              <a:rPr lang="en-US" dirty="0"/>
              <a:t> and </a:t>
            </a:r>
            <a:r>
              <a:rPr lang="en-US" dirty="0" err="1"/>
              <a:t>Inova</a:t>
            </a:r>
            <a:r>
              <a:rPr lang="en-US" dirty="0"/>
              <a:t> Experts client promotion, social media promotion and so on plus half day conference room hire and light refreshments for guests. Should not be huge.</a:t>
            </a:r>
          </a:p>
          <a:p>
            <a:pPr algn="just">
              <a:buFontTx/>
              <a:buChar char="-"/>
            </a:pPr>
            <a:r>
              <a:rPr lang="en-US" dirty="0"/>
              <a:t>Each member firm sends an attendee to the event and conference who is prepared to provide commercial consultation, if required. </a:t>
            </a:r>
          </a:p>
          <a:p>
            <a:pPr algn="just">
              <a:buFontTx/>
              <a:buChar char="-"/>
            </a:pPr>
            <a:r>
              <a:rPr lang="en-US" dirty="0"/>
              <a:t>Additional value from the event: registration will allow us to see which markets businesses are interested in. Based on this info, we can create value by working closer together, making joint projects with members from interested countries. </a:t>
            </a:r>
          </a:p>
          <a:p>
            <a:pPr algn="just">
              <a:buFontTx/>
              <a:buChar char="-"/>
            </a:pPr>
            <a:r>
              <a:rPr lang="en-US" dirty="0"/>
              <a:t>A pilot to possibly continue with similar events at each of CHG’s and Cicero’s annual conferences.</a:t>
            </a:r>
          </a:p>
          <a:p>
            <a:pPr algn="just">
              <a:buFontTx/>
              <a:buChar char="-"/>
            </a:pPr>
            <a:r>
              <a:rPr lang="en-US" dirty="0"/>
              <a:t>A low cost promotional exercise for both CHG &amp; Cicero to get the most from our joint conference.</a:t>
            </a:r>
          </a:p>
          <a:p>
            <a:pPr algn="just">
              <a:buFontTx/>
              <a:buChar char="-"/>
            </a:pPr>
            <a:r>
              <a:rPr lang="en-US" dirty="0"/>
              <a:t>A fantastic networking opportunity for members of both networks, where it is really highlighted how well local members can work together. </a:t>
            </a:r>
          </a:p>
        </p:txBody>
      </p:sp>
      <p:sp>
        <p:nvSpPr>
          <p:cNvPr id="2" name="Title 1"/>
          <p:cNvSpPr>
            <a:spLocks noGrp="1"/>
          </p:cNvSpPr>
          <p:nvPr>
            <p:ph type="title"/>
          </p:nvPr>
        </p:nvSpPr>
        <p:spPr/>
        <p:txBody>
          <a:bodyPr/>
          <a:lstStyle/>
          <a:p>
            <a:pPr algn="ctr"/>
            <a:r>
              <a:rPr lang="en-US" dirty="0"/>
              <a:t>VALUE FOR OUR MEMBERS</a:t>
            </a:r>
          </a:p>
        </p:txBody>
      </p:sp>
    </p:spTree>
    <p:extLst>
      <p:ext uri="{BB962C8B-B14F-4D97-AF65-F5344CB8AC3E}">
        <p14:creationId xmlns:p14="http://schemas.microsoft.com/office/powerpoint/2010/main" val="232138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3" y="2132856"/>
            <a:ext cx="7408333" cy="3450696"/>
          </a:xfrm>
        </p:spPr>
        <p:txBody>
          <a:bodyPr>
            <a:normAutofit/>
          </a:bodyPr>
          <a:lstStyle/>
          <a:p>
            <a:pPr marL="0" indent="0">
              <a:buNone/>
            </a:pPr>
            <a:r>
              <a:rPr lang="en-GB" b="1" dirty="0"/>
              <a:t>Non-stop flights from Vilnius (VNO)</a:t>
            </a:r>
          </a:p>
          <a:p>
            <a:pPr marL="0" indent="0">
              <a:buNone/>
            </a:pPr>
            <a:r>
              <a:rPr lang="en-GB" dirty="0"/>
              <a:t>Vilnius International Airport, is the largest airport in Lithuania. Vilnius Airport has non-stop passenger flights scheduled to 64 destinations in 31 countries.</a:t>
            </a:r>
          </a:p>
        </p:txBody>
      </p:sp>
      <p:sp>
        <p:nvSpPr>
          <p:cNvPr id="2" name="Title 1"/>
          <p:cNvSpPr>
            <a:spLocks noGrp="1"/>
          </p:cNvSpPr>
          <p:nvPr>
            <p:ph type="title"/>
          </p:nvPr>
        </p:nvSpPr>
        <p:spPr/>
        <p:txBody>
          <a:bodyPr/>
          <a:lstStyle/>
          <a:p>
            <a:pPr algn="ctr"/>
            <a:r>
              <a:rPr lang="en-US" dirty="0"/>
              <a:t>ABOUT VILNIUS</a:t>
            </a:r>
          </a:p>
        </p:txBody>
      </p:sp>
      <p:pic>
        <p:nvPicPr>
          <p:cNvPr id="4" name="Picture 3"/>
          <p:cNvPicPr>
            <a:picLocks noChangeAspect="1"/>
          </p:cNvPicPr>
          <p:nvPr/>
        </p:nvPicPr>
        <p:blipFill>
          <a:blip r:embed="rId2"/>
          <a:stretch>
            <a:fillRect/>
          </a:stretch>
        </p:blipFill>
        <p:spPr>
          <a:xfrm>
            <a:off x="2267744" y="3789041"/>
            <a:ext cx="4392488" cy="3044058"/>
          </a:xfrm>
          <a:prstGeom prst="rect">
            <a:avLst/>
          </a:prstGeom>
        </p:spPr>
      </p:pic>
    </p:spTree>
    <p:extLst>
      <p:ext uri="{BB962C8B-B14F-4D97-AF65-F5344CB8AC3E}">
        <p14:creationId xmlns:p14="http://schemas.microsoft.com/office/powerpoint/2010/main" val="270039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564904"/>
            <a:ext cx="7408333" cy="3450696"/>
          </a:xfrm>
        </p:spPr>
        <p:txBody>
          <a:bodyPr>
            <a:normAutofit fontScale="92500"/>
          </a:bodyPr>
          <a:lstStyle/>
          <a:p>
            <a:r>
              <a:rPr lang="en-GB" dirty="0"/>
              <a:t>Hotel rooms are typically lower to rent than in other European cities so we would anticipate a good price for the conference booking. Typical price for a 5* hotel: 120 </a:t>
            </a:r>
            <a:r>
              <a:rPr lang="en-GB" dirty="0" err="1"/>
              <a:t>eur</a:t>
            </a:r>
            <a:endParaRPr lang="en-GB" dirty="0"/>
          </a:p>
          <a:p>
            <a:r>
              <a:rPr lang="en-GB" dirty="0"/>
              <a:t>The cost of eating out and drinking is also considerably lower.  Typical price for dinner with wine: 25 </a:t>
            </a:r>
            <a:r>
              <a:rPr lang="en-GB" dirty="0" err="1"/>
              <a:t>eur</a:t>
            </a:r>
            <a:r>
              <a:rPr lang="en-GB" dirty="0"/>
              <a:t>/person</a:t>
            </a:r>
          </a:p>
          <a:p>
            <a:r>
              <a:rPr lang="en-GB" dirty="0"/>
              <a:t>1 pint of beer = 2,5-3 </a:t>
            </a:r>
            <a:r>
              <a:rPr lang="en-GB" dirty="0" err="1"/>
              <a:t>eur</a:t>
            </a:r>
            <a:endParaRPr lang="en-GB" dirty="0"/>
          </a:p>
          <a:p>
            <a:r>
              <a:rPr lang="en-GB" i="1" dirty="0"/>
              <a:t>Vilnius is a small and beautiful city with many wonderful attractions for social excursions. </a:t>
            </a:r>
          </a:p>
        </p:txBody>
      </p:sp>
      <p:sp>
        <p:nvSpPr>
          <p:cNvPr id="2" name="Title 1"/>
          <p:cNvSpPr>
            <a:spLocks noGrp="1"/>
          </p:cNvSpPr>
          <p:nvPr>
            <p:ph type="title"/>
          </p:nvPr>
        </p:nvSpPr>
        <p:spPr/>
        <p:txBody>
          <a:bodyPr>
            <a:normAutofit fontScale="90000"/>
          </a:bodyPr>
          <a:lstStyle/>
          <a:p>
            <a:pPr algn="ctr"/>
            <a:r>
              <a:rPr lang="en-US" dirty="0"/>
              <a:t>LOW COST CITY FOR INTERNATIONAL VISITORS</a:t>
            </a:r>
          </a:p>
        </p:txBody>
      </p:sp>
    </p:spTree>
    <p:extLst>
      <p:ext uri="{BB962C8B-B14F-4D97-AF65-F5344CB8AC3E}">
        <p14:creationId xmlns:p14="http://schemas.microsoft.com/office/powerpoint/2010/main" val="1453794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36029</TotalTime>
  <Words>585</Words>
  <Application>Microsoft Office PowerPoint</Application>
  <PresentationFormat>On-screen Show (4:3)</PresentationFormat>
  <Paragraphs>62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Candara</vt:lpstr>
      <vt:lpstr>Symbol</vt:lpstr>
      <vt:lpstr>Waveform</vt:lpstr>
      <vt:lpstr>PROPOSAL FOR JOINT  CLARKSON HYDE GLOBAL  &amp;  CICERO LEAGUE OF INTERNATIONAL LAWYERS     CONFERENCE </vt:lpstr>
      <vt:lpstr>A STRONG COOPERATIVE COUNTRY FOR CHG &amp; CICERO</vt:lpstr>
      <vt:lpstr>CONCEPT: INCORPORATING  A BUSINESS FACING EVENT</vt:lpstr>
      <vt:lpstr>OUR FIRST INTERNATIONAL BUSINESS EVENT</vt:lpstr>
      <vt:lpstr>PowerPoint Presentation</vt:lpstr>
      <vt:lpstr>THE EVENT</vt:lpstr>
      <vt:lpstr>VALUE FOR OUR MEMBERS</vt:lpstr>
      <vt:lpstr>ABOUT VILNIUS</vt:lpstr>
      <vt:lpstr>LOW COST CITY FOR INTERNATIONAL VISITORS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CLARKSON HUDE GLOBAL  &amp;  CICERO LEAGUE        CONFERENCE</dc:title>
  <dc:creator>Kristina Alekniene</dc:creator>
  <cp:lastModifiedBy>Carly Haines</cp:lastModifiedBy>
  <cp:revision>24</cp:revision>
  <dcterms:created xsi:type="dcterms:W3CDTF">2019-12-06T10:10:03Z</dcterms:created>
  <dcterms:modified xsi:type="dcterms:W3CDTF">2021-11-11T09:21:49Z</dcterms:modified>
</cp:coreProperties>
</file>